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2" r:id="rId5"/>
    <p:sldId id="263" r:id="rId6"/>
    <p:sldId id="264" r:id="rId7"/>
    <p:sldId id="265" r:id="rId8"/>
    <p:sldId id="266" r:id="rId9"/>
    <p:sldId id="267" r:id="rId10"/>
    <p:sldId id="26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8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5ADBB-DC87-4E22-90E0-5A6CDD14A0F6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679409C-F7CF-4B69-B9B6-ED6EEED7C3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5ADBB-DC87-4E22-90E0-5A6CDD14A0F6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679409C-F7CF-4B69-B9B6-ED6EEED7C3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5ADBB-DC87-4E22-90E0-5A6CDD14A0F6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9409C-F7CF-4B69-B9B6-ED6EEED7C3D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5ADBB-DC87-4E22-90E0-5A6CDD14A0F6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9409C-F7CF-4B69-B9B6-ED6EEED7C3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5ADBB-DC87-4E22-90E0-5A6CDD14A0F6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4679409C-F7CF-4B69-B9B6-ED6EEED7C3DF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5ADBB-DC87-4E22-90E0-5A6CDD14A0F6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9409C-F7CF-4B69-B9B6-ED6EEED7C3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5ADBB-DC87-4E22-90E0-5A6CDD14A0F6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9409C-F7CF-4B69-B9B6-ED6EEED7C3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5ADBB-DC87-4E22-90E0-5A6CDD14A0F6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9409C-F7CF-4B69-B9B6-ED6EEED7C3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5ADBB-DC87-4E22-90E0-5A6CDD14A0F6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9409C-F7CF-4B69-B9B6-ED6EEED7C3DF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5ADBB-DC87-4E22-90E0-5A6CDD14A0F6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9409C-F7CF-4B69-B9B6-ED6EEED7C3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5ADBB-DC87-4E22-90E0-5A6CDD14A0F6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9409C-F7CF-4B69-B9B6-ED6EEED7C3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E65ADBB-DC87-4E22-90E0-5A6CDD14A0F6}" type="datetimeFigureOut">
              <a:rPr lang="ru-RU" smtClean="0"/>
              <a:t>12.04.2021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679409C-F7CF-4B69-B9B6-ED6EEED7C3D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cademia-moscow.ru/e_learning/informatsionnye-sistemy/portfolio-studenta/" TargetMode="External"/><Relationship Id="rId2" Type="http://schemas.openxmlformats.org/officeDocument/2006/relationships/hyperlink" Target="https://academia-moscow.ru/e_learning/informatsionnye-sistemy/elektronnye-biblioteki/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hyperlink" Target="https://academia-moscow.ru/e_learning/informatsionnye-sistemy/razrabotka-uchebnykh-materialov-i-kontrolno-otsenochnykh-sredstv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hsbi.hse.ru/programs/vocational_retraining/menedzhment-igrovykh-internet-proektov/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02624" cy="107835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/>
              <a:t>ДОКЛАД</a:t>
            </a:r>
            <a:r>
              <a:rPr lang="ru-RU" sz="2700" dirty="0"/>
              <a:t/>
            </a:r>
            <a:br>
              <a:rPr lang="ru-RU" sz="2700" dirty="0"/>
            </a:br>
            <a:r>
              <a:rPr lang="ru-RU" sz="2700" b="1" dirty="0"/>
              <a:t>по теме </a:t>
            </a:r>
            <a:r>
              <a:rPr lang="ru-RU" sz="2700" b="1" u="sng" dirty="0"/>
              <a:t>«Применение дистанционных образовательных технологий при изучении междисциплинарных курсов (МДК) профессиональных модулей по профессии 35.01.19 Мастер садово-паркового и ландшафтного строительства»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5013176"/>
            <a:ext cx="8134672" cy="9144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Автор: Белая Мария Степановна, </a:t>
            </a:r>
          </a:p>
          <a:p>
            <a:r>
              <a:rPr lang="ru-RU" dirty="0" smtClean="0"/>
              <a:t>преподаватель </a:t>
            </a:r>
            <a:r>
              <a:rPr lang="ru-RU" dirty="0" smtClean="0"/>
              <a:t> </a:t>
            </a:r>
            <a:r>
              <a:rPr lang="ru-RU" dirty="0" smtClean="0"/>
              <a:t>высшей квалификационной категории </a:t>
            </a:r>
            <a:endParaRPr lang="ru-RU" dirty="0" smtClean="0"/>
          </a:p>
          <a:p>
            <a:r>
              <a:rPr lang="ru-RU" dirty="0" smtClean="0"/>
              <a:t>ГБПОУ </a:t>
            </a:r>
            <a:r>
              <a:rPr lang="ru-RU" dirty="0" smtClean="0"/>
              <a:t>РО «Дон-Текс»</a:t>
            </a:r>
          </a:p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82877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МИНИСТЕРСТВО ОБЩЕГО И ПРОФЕССИОНАЛЬНОГО ОБРАЗОВАНИЯ РОСТОВСКОЙ ОБЛАСТИ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ГОСУДАРСТВЕННОЕ БЮДЖЕТНОЕ ПРОФЕССИОНАЛЬНОЕ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ОБРАЗОВАТЕЛЬНОЕ УЧРЕЖДЕНИЕ РОСТОВСКОЙ ОБЛАСТИ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ШАХТИНСКИЙ ТЕХНИКУМ ДИЗАЙНА И СЕРВИСА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ДОН-ТЕКС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596064" cy="22322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 smtClean="0"/>
              <a:t>С</a:t>
            </a:r>
            <a:r>
              <a:rPr lang="ru-RU" sz="2700" dirty="0" smtClean="0"/>
              <a:t>татья </a:t>
            </a:r>
            <a:r>
              <a:rPr lang="ru-RU" sz="2700" dirty="0" smtClean="0"/>
              <a:t>16 Федерального закона РФ от 29 декабря 2012 г. №273-ФЗ «Об образовании в РФ» </a:t>
            </a:r>
            <a:r>
              <a:rPr lang="ru-RU" sz="2700" dirty="0" smtClean="0"/>
              <a:t>- </a:t>
            </a:r>
            <a:br>
              <a:rPr lang="ru-RU" sz="2700" dirty="0" smtClean="0"/>
            </a:br>
            <a:r>
              <a:rPr lang="ru-RU" sz="2700" dirty="0" smtClean="0"/>
              <a:t>«О реализации </a:t>
            </a:r>
            <a:r>
              <a:rPr lang="ru-RU" sz="2700" dirty="0" smtClean="0"/>
              <a:t>образовательных </a:t>
            </a:r>
            <a:r>
              <a:rPr lang="ru-RU" sz="2700" dirty="0" smtClean="0"/>
              <a:t>программ </a:t>
            </a:r>
            <a:r>
              <a:rPr lang="ru-RU" sz="2700" dirty="0" smtClean="0"/>
              <a:t>с применением электронного обучения и дистанционных образовательных </a:t>
            </a:r>
            <a:r>
              <a:rPr lang="ru-RU" sz="2700" dirty="0" smtClean="0"/>
              <a:t>технологий</a:t>
            </a:r>
            <a:r>
              <a:rPr lang="ru-RU" sz="2200" dirty="0" smtClean="0"/>
              <a:t>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924944"/>
            <a:ext cx="8686800" cy="3155181"/>
          </a:xfrm>
        </p:spPr>
        <p:txBody>
          <a:bodyPr>
            <a:normAutofit/>
          </a:bodyPr>
          <a:lstStyle/>
          <a:p>
            <a:r>
              <a:rPr lang="ru-RU" sz="3600" b="1" i="1" dirty="0"/>
              <a:t>э</a:t>
            </a:r>
            <a:r>
              <a:rPr lang="ru-RU" sz="3600" b="1" i="1" dirty="0" smtClean="0"/>
              <a:t>лектронное обучение</a:t>
            </a:r>
            <a:endParaRPr lang="ru-RU" sz="3600" b="1" i="1" dirty="0" smtClean="0"/>
          </a:p>
          <a:p>
            <a:r>
              <a:rPr lang="ru-RU" sz="3600" dirty="0" smtClean="0"/>
              <a:t> </a:t>
            </a:r>
            <a:r>
              <a:rPr lang="ru-RU" sz="3600" b="1" i="1" dirty="0" smtClean="0"/>
              <a:t>дистанционные образовательные </a:t>
            </a:r>
            <a:r>
              <a:rPr lang="ru-RU" sz="3600" b="1" i="1" dirty="0" smtClean="0"/>
              <a:t>технологии</a:t>
            </a:r>
            <a:endParaRPr lang="ru-RU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5157192"/>
            <a:ext cx="8610600" cy="88265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281444" y="332656"/>
            <a:ext cx="4290556" cy="973856"/>
          </a:xfrm>
        </p:spPr>
        <p:txBody>
          <a:bodyPr>
            <a:normAutofit/>
          </a:bodyPr>
          <a:lstStyle/>
          <a:p>
            <a:r>
              <a:rPr lang="ru-RU" dirty="0" smtClean="0"/>
              <a:t>Основные отличия дистанционного обучения от традиционных форм обучения: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5025" y="260648"/>
            <a:ext cx="4292241" cy="104586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Для получения оптимальных результатов дистанционного обучения важны следующие факторы и условия: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4921275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dirty="0" smtClean="0"/>
              <a:t>более высокая динамичность, связанная с гибкостью выбора обучающимися учебных дисциплин, курсов;</a:t>
            </a:r>
          </a:p>
          <a:p>
            <a:pPr lvl="0"/>
            <a:r>
              <a:rPr lang="ru-RU" dirty="0" smtClean="0"/>
              <a:t> использование всевозможных форм учебно-методического обеспечения; </a:t>
            </a:r>
          </a:p>
          <a:p>
            <a:pPr lvl="0"/>
            <a:r>
              <a:rPr lang="ru-RU" dirty="0" smtClean="0"/>
              <a:t>большой объеме самостоятельной деятельности обучающихся;</a:t>
            </a:r>
          </a:p>
          <a:p>
            <a:pPr lvl="0"/>
            <a:r>
              <a:rPr lang="ru-RU" dirty="0" smtClean="0"/>
              <a:t>приближение потребителей образовательных услуг к среде обучения;</a:t>
            </a:r>
          </a:p>
          <a:p>
            <a:pPr lvl="0"/>
            <a:r>
              <a:rPr lang="ru-RU" dirty="0" smtClean="0"/>
              <a:t>более осознанный уровне мотивации потребителей образовательных услуг;</a:t>
            </a:r>
          </a:p>
          <a:p>
            <a:pPr lvl="0"/>
            <a:r>
              <a:rPr lang="ru-RU" dirty="0" smtClean="0"/>
              <a:t>создание комфортных условий для углубленного изучения конкретных проблем, обеспечения альтернативных способов получения информации;</a:t>
            </a:r>
          </a:p>
          <a:p>
            <a:pPr lvl="0"/>
            <a:r>
              <a:rPr lang="ru-RU" dirty="0" smtClean="0"/>
              <a:t>наличие интерактивной коммуникации.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4849267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dirty="0" smtClean="0"/>
              <a:t>наличие современной компьютерной базы и хорошего доступа к интернету у потенциальных дистанционных обучающихся;</a:t>
            </a:r>
          </a:p>
          <a:p>
            <a:pPr lvl="0"/>
            <a:r>
              <a:rPr lang="ru-RU" dirty="0" smtClean="0"/>
              <a:t>наличие у дистанционных преподавателей хороших образовательных ресурсов и опыта дистанционного образования;</a:t>
            </a:r>
          </a:p>
          <a:p>
            <a:pPr lvl="0"/>
            <a:r>
              <a:rPr lang="ru-RU" dirty="0" smtClean="0"/>
              <a:t>хорошей подготовки дистанционных уроков;</a:t>
            </a:r>
          </a:p>
          <a:p>
            <a:pPr lvl="0"/>
            <a:r>
              <a:rPr lang="ru-RU" dirty="0" smtClean="0"/>
              <a:t>наличие подготовленных локальных координаторов;</a:t>
            </a:r>
          </a:p>
          <a:p>
            <a:pPr lvl="0"/>
            <a:r>
              <a:rPr lang="ru-RU" dirty="0" smtClean="0"/>
              <a:t>систематическое проведение дистанционных занятий;</a:t>
            </a:r>
          </a:p>
          <a:p>
            <a:r>
              <a:rPr lang="ru-RU" dirty="0" smtClean="0"/>
              <a:t>моральное и материальное стимулирование дистанционной деятельности.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дистанционные образовательные </a:t>
            </a:r>
            <a:r>
              <a:rPr lang="ru-RU" dirty="0" smtClean="0"/>
              <a:t>технологии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  </a:t>
            </a:r>
            <a:r>
              <a:rPr lang="ru-RU" dirty="0" smtClean="0"/>
              <a:t>Комплексные </a:t>
            </a:r>
            <a:r>
              <a:rPr lang="ru-RU" b="1" i="1" dirty="0" smtClean="0"/>
              <a:t>кейс-технологии</a:t>
            </a:r>
            <a:r>
              <a:rPr lang="ru-RU" dirty="0" smtClean="0"/>
              <a:t> - основаны на самостоятельном изучении печатных и мультимедийных учебно-методических материалов, предоставляемых обучаемому в форме кейса, при этом существенная роль отводится очным формам занятий. </a:t>
            </a:r>
            <a:endParaRPr lang="ru-RU" dirty="0" smtClean="0"/>
          </a:p>
          <a:p>
            <a:endParaRPr lang="ru-RU" dirty="0" smtClean="0"/>
          </a:p>
          <a:p>
            <a:pPr lvl="0"/>
            <a:r>
              <a:rPr lang="ru-RU" b="1" i="1" dirty="0" smtClean="0"/>
              <a:t>Компьютерные сетевые технологии</a:t>
            </a:r>
            <a:r>
              <a:rPr lang="ru-RU" dirty="0" smtClean="0"/>
              <a:t> - характеризуются широким использованием компьютерных обучающих программ и электронных учебников, доступных обучаемым с помощью глобальной (Интернет) и локальных (</a:t>
            </a:r>
            <a:r>
              <a:rPr lang="ru-RU" dirty="0" err="1" smtClean="0"/>
              <a:t>интранет</a:t>
            </a:r>
            <a:r>
              <a:rPr lang="ru-RU" dirty="0" smtClean="0"/>
              <a:t>) компьютерных сетей. При этом доля и роль очных занятий существенно меньше, чем в описанной ранее группе кейс-технологий</a:t>
            </a:r>
            <a:r>
              <a:rPr lang="ru-RU" dirty="0" smtClean="0"/>
              <a:t>).</a:t>
            </a:r>
          </a:p>
          <a:p>
            <a:pPr lvl="0"/>
            <a:endParaRPr lang="ru-RU" dirty="0" smtClean="0"/>
          </a:p>
          <a:p>
            <a:pPr lvl="0"/>
            <a:r>
              <a:rPr lang="ru-RU" b="1" i="1" dirty="0" smtClean="0"/>
              <a:t>Дистанционные технологии, использующие телевизионные сети и спутниковые каналы передачи данных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мессенджер</a:t>
            </a:r>
            <a:r>
              <a:rPr lang="ru-RU" dirty="0" smtClean="0"/>
              <a:t> </a:t>
            </a:r>
            <a:r>
              <a:rPr lang="en-US" b="1" i="1" dirty="0" err="1" smtClean="0"/>
              <a:t>WhatsApp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3707904" y="1600200"/>
            <a:ext cx="5283696" cy="47244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Доступность в версиях для ПК и </a:t>
            </a:r>
            <a:r>
              <a:rPr lang="ru-RU" dirty="0" smtClean="0"/>
              <a:t>смартфонов.</a:t>
            </a:r>
            <a:endParaRPr lang="ru-RU" dirty="0" smtClean="0"/>
          </a:p>
          <a:p>
            <a:r>
              <a:rPr lang="ru-RU" dirty="0" smtClean="0"/>
              <a:t>Возможность размещения документов в </a:t>
            </a:r>
            <a:r>
              <a:rPr lang="en-US" dirty="0" smtClean="0"/>
              <a:t>Word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pdf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ipg</a:t>
            </a:r>
            <a:r>
              <a:rPr lang="ru-RU" dirty="0"/>
              <a:t>.</a:t>
            </a:r>
            <a:endParaRPr lang="ru-RU" dirty="0" smtClean="0"/>
          </a:p>
          <a:p>
            <a:r>
              <a:rPr lang="ru-RU" dirty="0" smtClean="0"/>
              <a:t>Голосовые </a:t>
            </a:r>
            <a:r>
              <a:rPr lang="ru-RU" dirty="0" smtClean="0"/>
              <a:t>сообщения.</a:t>
            </a:r>
            <a:endParaRPr lang="ru-RU" dirty="0" smtClean="0"/>
          </a:p>
          <a:p>
            <a:r>
              <a:rPr lang="ru-RU" dirty="0" smtClean="0"/>
              <a:t>Групповые </a:t>
            </a:r>
            <a:r>
              <a:rPr lang="ru-RU" dirty="0" err="1" smtClean="0"/>
              <a:t>видеозвонки</a:t>
            </a:r>
            <a:r>
              <a:rPr lang="ru-RU" dirty="0"/>
              <a:t>.</a:t>
            </a:r>
            <a:endParaRPr lang="ru-RU" dirty="0" smtClean="0"/>
          </a:p>
          <a:p>
            <a:r>
              <a:rPr lang="ru-RU" dirty="0" smtClean="0"/>
              <a:t>Возможность размещения </a:t>
            </a:r>
            <a:r>
              <a:rPr lang="ru-RU" dirty="0" smtClean="0"/>
              <a:t>видео.</a:t>
            </a:r>
            <a:endParaRPr lang="ru-RU" dirty="0" smtClean="0"/>
          </a:p>
          <a:p>
            <a:r>
              <a:rPr lang="ru-RU" dirty="0" smtClean="0"/>
              <a:t>Мгновенный обмен информацией.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098" name="Picture 2" descr="C:\Users\Просто Мария\AppData\Local\Temp\Screenshot_20210411-153632_WhatsAp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84784"/>
            <a:ext cx="2520280" cy="47332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платформа </a:t>
            </a:r>
            <a:r>
              <a:rPr lang="ru-RU" dirty="0" err="1" smtClean="0"/>
              <a:t>соцсети</a:t>
            </a:r>
            <a:r>
              <a:rPr lang="ru-RU" dirty="0" smtClean="0"/>
              <a:t> </a:t>
            </a:r>
            <a:r>
              <a:rPr lang="en-US" b="1" i="1" dirty="0" err="1" smtClean="0"/>
              <a:t>TikTok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203848" y="1600200"/>
            <a:ext cx="5787752" cy="4724400"/>
          </a:xfrm>
        </p:spPr>
        <p:txBody>
          <a:bodyPr/>
          <a:lstStyle/>
          <a:p>
            <a:r>
              <a:rPr lang="ru-RU" dirty="0" smtClean="0"/>
              <a:t>Популярность среди </a:t>
            </a:r>
            <a:r>
              <a:rPr lang="ru-RU" dirty="0" smtClean="0"/>
              <a:t>молодежи.</a:t>
            </a:r>
            <a:endParaRPr lang="ru-RU" dirty="0" smtClean="0"/>
          </a:p>
          <a:p>
            <a:r>
              <a:rPr lang="ru-RU" dirty="0" smtClean="0"/>
              <a:t>Навыки оперативной </a:t>
            </a:r>
            <a:r>
              <a:rPr lang="ru-RU" dirty="0" smtClean="0"/>
              <a:t>съемки. </a:t>
            </a:r>
            <a:r>
              <a:rPr lang="ru-RU" dirty="0" smtClean="0"/>
              <a:t>озвучки, </a:t>
            </a:r>
            <a:r>
              <a:rPr lang="ru-RU" dirty="0" smtClean="0"/>
              <a:t>видео-монтажа.</a:t>
            </a:r>
            <a:endParaRPr lang="ru-RU" dirty="0" smtClean="0"/>
          </a:p>
          <a:p>
            <a:r>
              <a:rPr lang="ru-RU" dirty="0" smtClean="0"/>
              <a:t>Популяризация </a:t>
            </a:r>
            <a:r>
              <a:rPr lang="ru-RU" dirty="0" smtClean="0"/>
              <a:t>профессии.</a:t>
            </a:r>
            <a:endParaRPr lang="ru-RU" dirty="0" smtClean="0"/>
          </a:p>
          <a:p>
            <a:r>
              <a:rPr lang="ru-RU" dirty="0" smtClean="0"/>
              <a:t>Востребованность.</a:t>
            </a:r>
            <a:endParaRPr lang="ru-RU" dirty="0"/>
          </a:p>
        </p:txBody>
      </p:sp>
      <p:pic>
        <p:nvPicPr>
          <p:cNvPr id="5122" name="Picture 2" descr="C:\Users\Просто Мария\AppData\Local\Temp\Screenshot_20210411-151550_Galler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858000"/>
            <a:ext cx="2077481" cy="4616624"/>
          </a:xfrm>
          <a:prstGeom prst="rect">
            <a:avLst/>
          </a:prstGeom>
          <a:noFill/>
        </p:spPr>
      </p:pic>
      <p:pic>
        <p:nvPicPr>
          <p:cNvPr id="5123" name="Picture 3" descr="C:\Users\Просто Мария\AppData\Local\Temp\Screenshot_20210411-151550_Galler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484784"/>
            <a:ext cx="2162369" cy="4805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LMS «</a:t>
            </a:r>
            <a:r>
              <a:rPr lang="ru-RU" dirty="0" err="1" smtClean="0"/>
              <a:t>Академия-Медиа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76056" y="1844824"/>
            <a:ext cx="3915544" cy="4479776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СЭО 3.5 имеет модульную структуру. Составляющие СЭО 3.5 информационные системы можно комбинировать индивидуально в соответствии с функционалом и потребностями конкретного колледжа, РЦК или МЦК.</a:t>
            </a:r>
          </a:p>
          <a:p>
            <a:r>
              <a:rPr lang="ru-RU" dirty="0" smtClean="0">
                <a:hlinkClick r:id="rId2"/>
              </a:rPr>
              <a:t>Библиотеки</a:t>
            </a:r>
            <a:r>
              <a:rPr lang="ru-RU" dirty="0" smtClean="0"/>
              <a:t>. В единой системе представлен цифровой учебный </a:t>
            </a:r>
            <a:r>
              <a:rPr lang="ru-RU" dirty="0" err="1" smtClean="0"/>
              <a:t>контент</a:t>
            </a:r>
            <a:r>
              <a:rPr lang="ru-RU" dirty="0" smtClean="0"/>
              <a:t> различных издательств, а также материалы, разработанные преподавателями. </a:t>
            </a:r>
          </a:p>
          <a:p>
            <a:r>
              <a:rPr lang="ru-RU" dirty="0" err="1" smtClean="0">
                <a:hlinkClick r:id="rId3"/>
              </a:rPr>
              <a:t>Портфолио</a:t>
            </a:r>
            <a:r>
              <a:rPr lang="ru-RU" dirty="0" smtClean="0"/>
              <a:t> обеспечивает накопление и хранение документальных подтверждений образовательных и творческих достижений студента.</a:t>
            </a:r>
          </a:p>
          <a:p>
            <a:r>
              <a:rPr lang="ru-RU" dirty="0" smtClean="0">
                <a:hlinkClick r:id="rId4"/>
              </a:rPr>
              <a:t>Разработка учебных материалов и контрольно-оценочных средств</a:t>
            </a:r>
            <a:r>
              <a:rPr lang="ru-RU" dirty="0" smtClean="0"/>
              <a:t>. Система</a:t>
            </a:r>
            <a:r>
              <a:rPr lang="ru-RU" b="1" dirty="0" smtClean="0"/>
              <a:t> </a:t>
            </a:r>
            <a:r>
              <a:rPr lang="ru-RU" dirty="0" smtClean="0"/>
              <a:t>предоставляет более 30 шаблонов для оформления авторских учебных материалов. 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469" y="2348880"/>
            <a:ext cx="4385226" cy="2569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платформа </a:t>
            </a:r>
            <a:r>
              <a:rPr lang="en-US" dirty="0" smtClean="0"/>
              <a:t>Zoom</a:t>
            </a:r>
            <a:r>
              <a:rPr lang="ru-RU" dirty="0" smtClean="0"/>
              <a:t>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Бесплатная учетная запись позволяет проводить видеоконференцию длительностью 40 </a:t>
            </a:r>
            <a:r>
              <a:rPr lang="ru-RU" dirty="0" smtClean="0"/>
              <a:t>минут. 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smtClean="0"/>
              <a:t>На </a:t>
            </a:r>
            <a:r>
              <a:rPr lang="ru-RU" dirty="0" smtClean="0"/>
              <a:t>программе “</a:t>
            </a:r>
            <a:r>
              <a:rPr lang="ru-RU" dirty="0" smtClean="0">
                <a:hlinkClick r:id="rId2"/>
              </a:rPr>
              <a:t>Менеджмент игровых проектов</a:t>
            </a:r>
            <a:r>
              <a:rPr lang="ru-RU" dirty="0" smtClean="0"/>
              <a:t>” можно использовать единый платный аккаунт, тогда занятия длятся около 3-х </a:t>
            </a:r>
            <a:r>
              <a:rPr lang="ru-RU" dirty="0" smtClean="0"/>
              <a:t>часов.</a:t>
            </a:r>
            <a:endParaRPr lang="ru-RU" dirty="0" smtClean="0"/>
          </a:p>
          <a:p>
            <a:r>
              <a:rPr lang="ru-RU" dirty="0" smtClean="0"/>
              <a:t>К уроку может подключиться любой слушатель, по </a:t>
            </a:r>
            <a:r>
              <a:rPr lang="ru-RU" dirty="0" smtClean="0"/>
              <a:t>ссылке.</a:t>
            </a:r>
            <a:endParaRPr lang="ru-RU" dirty="0" smtClean="0"/>
          </a:p>
          <a:p>
            <a:r>
              <a:rPr lang="ru-RU" dirty="0" smtClean="0"/>
              <a:t>Можно запланировать занятие заранее и сделать повторяющуюся конференцию, чтобы занятия постоянно начинались в определенное </a:t>
            </a:r>
            <a:r>
              <a:rPr lang="ru-RU" dirty="0" smtClean="0"/>
              <a:t>время.</a:t>
            </a:r>
            <a:endParaRPr lang="ru-RU" dirty="0" smtClean="0"/>
          </a:p>
          <a:p>
            <a:r>
              <a:rPr lang="ru-RU" dirty="0" smtClean="0"/>
              <a:t>Возможность демонстрации презентаций, учебных </a:t>
            </a:r>
            <a:r>
              <a:rPr lang="ru-RU" dirty="0" smtClean="0"/>
              <a:t>фильмов.</a:t>
            </a:r>
            <a:endParaRPr lang="ru-RU" dirty="0" smtClean="0"/>
          </a:p>
          <a:p>
            <a:r>
              <a:rPr lang="ru-RU" dirty="0" smtClean="0"/>
              <a:t>Интерактивная доска.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 t="17240" r="2184" b="5901"/>
          <a:stretch>
            <a:fillRect/>
          </a:stretch>
        </p:blipFill>
        <p:spPr bwMode="auto">
          <a:xfrm>
            <a:off x="467544" y="1700808"/>
            <a:ext cx="391006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Социальные сети </a:t>
            </a:r>
            <a:r>
              <a:rPr lang="ru-RU" b="1" i="1" dirty="0" smtClean="0"/>
              <a:t>ВК, </a:t>
            </a:r>
            <a:r>
              <a:rPr lang="en-US" b="1" i="1" dirty="0" err="1" smtClean="0"/>
              <a:t>Instagram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Популярность среди </a:t>
            </a:r>
            <a:r>
              <a:rPr lang="ru-RU" dirty="0" smtClean="0"/>
              <a:t>молодежи.</a:t>
            </a:r>
            <a:endParaRPr lang="ru-RU" dirty="0" smtClean="0"/>
          </a:p>
          <a:p>
            <a:r>
              <a:rPr lang="ru-RU" dirty="0" smtClean="0"/>
              <a:t>Возможность мгновенного размещения </a:t>
            </a:r>
            <a:r>
              <a:rPr lang="ru-RU" dirty="0" smtClean="0"/>
              <a:t>фото- видеоматериалов.</a:t>
            </a:r>
            <a:endParaRPr lang="ru-RU" dirty="0" smtClean="0"/>
          </a:p>
          <a:p>
            <a:r>
              <a:rPr lang="ru-RU" dirty="0" smtClean="0"/>
              <a:t>Пропаганда и популяризация </a:t>
            </a:r>
            <a:r>
              <a:rPr lang="ru-RU" dirty="0" smtClean="0"/>
              <a:t>профессии.</a:t>
            </a:r>
            <a:endParaRPr lang="ru-RU" dirty="0"/>
          </a:p>
        </p:txBody>
      </p:sp>
      <p:pic>
        <p:nvPicPr>
          <p:cNvPr id="8194" name="Picture 2" descr="C:\Users\Просто Мария\AppData\Local\Temp\Screenshot_20210411-160129_V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697785"/>
            <a:ext cx="2098526" cy="4663393"/>
          </a:xfrm>
          <a:prstGeom prst="rect">
            <a:avLst/>
          </a:prstGeom>
          <a:noFill/>
        </p:spPr>
      </p:pic>
      <p:pic>
        <p:nvPicPr>
          <p:cNvPr id="8195" name="Picture 3" descr="C:\Users\Просто Мария\AppData\Local\Temp\Screenshot_20210411-160237_Instagra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1627922"/>
            <a:ext cx="2129965" cy="47332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900igr.net/up/datas/160041/0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67</TotalTime>
  <Words>468</Words>
  <Application>Microsoft Office PowerPoint</Application>
  <PresentationFormat>Экран (4:3)</PresentationFormat>
  <Paragraphs>61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Трек</vt:lpstr>
      <vt:lpstr>ДОКЛАД по теме «Применение дистанционных образовательных технологий при изучении междисциплинарных курсов (МДК) профессиональных модулей по профессии 35.01.19 Мастер садово-паркового и ландшафтного строительства» </vt:lpstr>
      <vt:lpstr>Статья 16 Федерального закона РФ от 29 декабря 2012 г. №273-ФЗ «Об образовании в РФ» -  «О реализации образовательных программ с применением электронного обучения и дистанционных образовательных технологий» </vt:lpstr>
      <vt:lpstr> </vt:lpstr>
      <vt:lpstr>дистанционные образовательные технологии </vt:lpstr>
      <vt:lpstr>мессенджер WhatsApp</vt:lpstr>
      <vt:lpstr>платформа соцсети TikTok</vt:lpstr>
      <vt:lpstr>LMS «Академия-Медиа»</vt:lpstr>
      <vt:lpstr>платформа Zoom. </vt:lpstr>
      <vt:lpstr>Социальные сети ВК, Instagram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 по теме «Применение дистанционных образовательных технологий при изучении междисциплинарных курсов (МДК) профессиональных модулей по профессии 35.01.19 Мастер садово-паркового и ландшафтного строительства»</dc:title>
  <dc:creator>Просто Мария</dc:creator>
  <cp:lastModifiedBy>User</cp:lastModifiedBy>
  <cp:revision>7</cp:revision>
  <dcterms:created xsi:type="dcterms:W3CDTF">2021-04-11T12:24:37Z</dcterms:created>
  <dcterms:modified xsi:type="dcterms:W3CDTF">2021-04-12T09:57:15Z</dcterms:modified>
</cp:coreProperties>
</file>